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58" r:id="rId3"/>
    <p:sldId id="259" r:id="rId4"/>
    <p:sldId id="260" r:id="rId5"/>
    <p:sldId id="261"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la Mentor Zamora" initials="AMentorZa" lastIdx="1" clrIdx="0">
    <p:extLst>
      <p:ext uri="{19B8F6BF-5375-455C-9EA6-DF929625EA0E}">
        <p15:presenceInfo xmlns:p15="http://schemas.microsoft.com/office/powerpoint/2012/main" userId="Aula Mentor Zamo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657" autoAdjust="0"/>
  </p:normalViewPr>
  <p:slideViewPr>
    <p:cSldViewPr snapToGrid="0">
      <p:cViewPr varScale="1">
        <p:scale>
          <a:sx n="90" d="100"/>
          <a:sy n="90" d="100"/>
        </p:scale>
        <p:origin x="355"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2D964-A903-42C8-8E07-C6E1A995B494}" type="datetimeFigureOut">
              <a:rPr lang="es-ES" smtClean="0"/>
              <a:t>05/03/2018</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CD5593-065B-409E-8E55-CFB95710BB22}" type="slidenum">
              <a:rPr lang="es-ES" smtClean="0"/>
              <a:t>‹Nº›</a:t>
            </a:fld>
            <a:endParaRPr lang="es-ES"/>
          </a:p>
        </p:txBody>
      </p:sp>
    </p:spTree>
    <p:extLst>
      <p:ext uri="{BB962C8B-B14F-4D97-AF65-F5344CB8AC3E}">
        <p14:creationId xmlns:p14="http://schemas.microsoft.com/office/powerpoint/2010/main" val="20995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i="1" kern="1200" dirty="0" smtClean="0">
                <a:solidFill>
                  <a:schemeClr val="tx1"/>
                </a:solidFill>
                <a:effectLst/>
                <a:latin typeface="+mn-lt"/>
                <a:ea typeface="+mn-ea"/>
                <a:cs typeface="+mn-cs"/>
              </a:rPr>
              <a:t>Colegio de San Ambrosio (1719): actualmente es archivo de la Guerra Civil. Acoge documentos y objetos incautados por las tropas nacionales y sus aliados durante y al terminar la Guerra Civil Española. Si bien a lo largo de toda la posguerra su objetivo básico era preservar la información relacionada con organizaciones e individuos potencialmente opositores al régimen franquista, y, por consiguiente, utilizar esta información con fines represores, desde el regreso de la democracia este edificio se convertiría en uno de los archivos más importantes que existían en España a la hora de investigar el período histórico de la Segunda República. Muchos de los documentos y objetos que todavía permanecen en el archivo están relacionados con la masonería, entre ellos diversos muebles con los que se ha reconstruido una logia masónica.</a:t>
            </a:r>
            <a:endParaRPr lang="es-ES" dirty="0"/>
          </a:p>
        </p:txBody>
      </p:sp>
      <p:sp>
        <p:nvSpPr>
          <p:cNvPr id="4" name="Marcador de número de diapositiva 3"/>
          <p:cNvSpPr>
            <a:spLocks noGrp="1"/>
          </p:cNvSpPr>
          <p:nvPr>
            <p:ph type="sldNum" sz="quarter" idx="10"/>
          </p:nvPr>
        </p:nvSpPr>
        <p:spPr/>
        <p:txBody>
          <a:bodyPr/>
          <a:lstStyle/>
          <a:p>
            <a:fld id="{D5CD5593-065B-409E-8E55-CFB95710BB22}" type="slidenum">
              <a:rPr lang="es-ES" smtClean="0"/>
              <a:t>5</a:t>
            </a:fld>
            <a:endParaRPr lang="es-ES"/>
          </a:p>
        </p:txBody>
      </p:sp>
    </p:spTree>
    <p:extLst>
      <p:ext uri="{BB962C8B-B14F-4D97-AF65-F5344CB8AC3E}">
        <p14:creationId xmlns:p14="http://schemas.microsoft.com/office/powerpoint/2010/main" val="1776378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35ADD1C-7B13-4940-B1F0-CBF12DE3FEA4}" type="datetimeFigureOut">
              <a:rPr lang="es-ES" smtClean="0"/>
              <a:t>05/03/2018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569384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35ADD1C-7B13-4940-B1F0-CBF12DE3FEA4}" type="datetimeFigureOut">
              <a:rPr lang="es-ES" smtClean="0"/>
              <a:t>05/03/2018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1637695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35ADD1C-7B13-4940-B1F0-CBF12DE3FEA4}" type="datetimeFigureOut">
              <a:rPr lang="es-ES" smtClean="0"/>
              <a:t>05/03/2018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64634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13498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13795" y="2912232"/>
            <a:ext cx="5107208"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912232"/>
            <a:ext cx="5095357"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35ADD1C-7B13-4940-B1F0-CBF12DE3FEA4}" type="datetimeFigureOut">
              <a:rPr lang="es-ES" smtClean="0"/>
              <a:t>05/03/2018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417855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35ADD1C-7B13-4940-B1F0-CBF12DE3FEA4}" type="datetimeFigureOut">
              <a:rPr lang="es-ES" smtClean="0"/>
              <a:t>05/03/2018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46017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5ADD1C-7B13-4940-B1F0-CBF12DE3FEA4}" type="datetimeFigureOut">
              <a:rPr lang="es-ES" smtClean="0"/>
              <a:t>05/03/2018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110812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233678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744532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93322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25325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0457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5ADD1C-7B13-4940-B1F0-CBF12DE3FEA4}" type="datetimeFigureOut">
              <a:rPr lang="es-ES" smtClean="0"/>
              <a:t>05/03/2018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2192499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35ADD1C-7B13-4940-B1F0-CBF12DE3FEA4}" type="datetimeFigureOut">
              <a:rPr lang="es-ES" smtClean="0"/>
              <a:t>05/03/2018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4165416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35ADD1C-7B13-4940-B1F0-CBF12DE3FEA4}" type="datetimeFigureOut">
              <a:rPr lang="es-ES" smtClean="0"/>
              <a:t>05/03/2018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4227652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35ADD1C-7B13-4940-B1F0-CBF12DE3FEA4}" type="datetimeFigureOut">
              <a:rPr lang="es-ES" smtClean="0"/>
              <a:t>05/03/2018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1674138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35ADD1C-7B13-4940-B1F0-CBF12DE3FEA4}" type="datetimeFigureOut">
              <a:rPr lang="es-ES" smtClean="0"/>
              <a:t>05/03/2018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9FE7634-10C8-4DB4-99A4-8F41548755D4}" type="slidenum">
              <a:rPr lang="es-ES" smtClean="0"/>
              <a:t>‹Nº›</a:t>
            </a:fld>
            <a:endParaRPr lang="es-ES"/>
          </a:p>
        </p:txBody>
      </p:sp>
    </p:spTree>
    <p:extLst>
      <p:ext uri="{BB962C8B-B14F-4D97-AF65-F5344CB8AC3E}">
        <p14:creationId xmlns:p14="http://schemas.microsoft.com/office/powerpoint/2010/main" val="3725491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35ADD1C-7B13-4940-B1F0-CBF12DE3FEA4}" type="datetimeFigureOut">
              <a:rPr lang="es-ES" smtClean="0"/>
              <a:t>05/03/2018</a:t>
            </a:fld>
            <a:endParaRPr lang="es-E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9FE7634-10C8-4DB4-99A4-8F41548755D4}" type="slidenum">
              <a:rPr lang="es-ES" smtClean="0"/>
              <a:t>‹Nº›</a:t>
            </a:fld>
            <a:endParaRPr lang="es-ES"/>
          </a:p>
        </p:txBody>
      </p:sp>
    </p:spTree>
    <p:extLst>
      <p:ext uri="{BB962C8B-B14F-4D97-AF65-F5344CB8AC3E}">
        <p14:creationId xmlns:p14="http://schemas.microsoft.com/office/powerpoint/2010/main" val="12591074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ES" sz="7200" dirty="0" smtClean="0"/>
              <a:t>SALAMANCA</a:t>
            </a:r>
            <a:endParaRPr lang="es-ES" sz="7200" dirty="0"/>
          </a:p>
        </p:txBody>
      </p:sp>
      <p:sp>
        <p:nvSpPr>
          <p:cNvPr id="3" name="Subtítulo 2"/>
          <p:cNvSpPr>
            <a:spLocks noGrp="1"/>
          </p:cNvSpPr>
          <p:nvPr>
            <p:ph type="subTitle" idx="1"/>
          </p:nvPr>
        </p:nvSpPr>
        <p:spPr/>
        <p:txBody>
          <a:bodyPr>
            <a:normAutofit/>
          </a:bodyPr>
          <a:lstStyle/>
          <a:p>
            <a:r>
              <a:rPr lang="es-ES" sz="4000" dirty="0" smtClean="0"/>
              <a:t>Una ciudad al lado del río Tormes</a:t>
            </a:r>
            <a:endParaRPr lang="es-ES" sz="4000" dirty="0"/>
          </a:p>
        </p:txBody>
      </p:sp>
      <p:pic>
        <p:nvPicPr>
          <p:cNvPr id="4" name="organo_iglesi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09368" y="957792"/>
            <a:ext cx="487363" cy="487363"/>
          </a:xfrm>
          <a:prstGeom prst="rect">
            <a:avLst/>
          </a:prstGeom>
        </p:spPr>
      </p:pic>
    </p:spTree>
    <p:extLst>
      <p:ext uri="{BB962C8B-B14F-4D97-AF65-F5344CB8AC3E}">
        <p14:creationId xmlns:p14="http://schemas.microsoft.com/office/powerpoint/2010/main" val="43257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effectLst/>
              </a:rPr>
              <a:t>Salamanca, la ciudad universitaria</a:t>
            </a:r>
            <a:endParaRPr lang="es-ES" dirty="0"/>
          </a:p>
        </p:txBody>
      </p:sp>
      <p:sp>
        <p:nvSpPr>
          <p:cNvPr id="3" name="Marcador de contenido 2"/>
          <p:cNvSpPr>
            <a:spLocks noGrp="1"/>
          </p:cNvSpPr>
          <p:nvPr>
            <p:ph idx="1"/>
          </p:nvPr>
        </p:nvSpPr>
        <p:spPr/>
        <p:txBody>
          <a:bodyPr/>
          <a:lstStyle/>
          <a:p>
            <a:r>
              <a:rPr lang="es-ES" dirty="0">
                <a:effectLst/>
              </a:rPr>
              <a:t>Segunda más antigua de España después de la de Palencia que ya no existe.</a:t>
            </a:r>
          </a:p>
          <a:p>
            <a:r>
              <a:rPr lang="es-ES" dirty="0">
                <a:effectLst/>
              </a:rPr>
              <a:t>En 1254 Alfonso X el Sabio concede el título de Universidad a Salamanca.</a:t>
            </a:r>
          </a:p>
          <a:p>
            <a:r>
              <a:rPr lang="es-ES" dirty="0">
                <a:effectLst/>
              </a:rPr>
              <a:t>En 1492 se redacta en ella por Antonio de Nebrija la primera gramática de la lengua española.</a:t>
            </a:r>
          </a:p>
          <a:p>
            <a:endParaRPr lang="es-ES" dirty="0"/>
          </a:p>
        </p:txBody>
      </p:sp>
    </p:spTree>
    <p:extLst>
      <p:ext uri="{BB962C8B-B14F-4D97-AF65-F5344CB8AC3E}">
        <p14:creationId xmlns:p14="http://schemas.microsoft.com/office/powerpoint/2010/main" val="215499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effectLst/>
              </a:rPr>
              <a:t>Monumentos y lugares de interés</a:t>
            </a:r>
            <a:endParaRPr lang="es-ES" dirty="0"/>
          </a:p>
        </p:txBody>
      </p:sp>
      <p:sp>
        <p:nvSpPr>
          <p:cNvPr id="3" name="Marcador de contenido 2"/>
          <p:cNvSpPr>
            <a:spLocks noGrp="1"/>
          </p:cNvSpPr>
          <p:nvPr>
            <p:ph idx="1"/>
          </p:nvPr>
        </p:nvSpPr>
        <p:spPr/>
        <p:txBody>
          <a:bodyPr/>
          <a:lstStyle/>
          <a:p>
            <a:r>
              <a:rPr lang="es-ES" sz="2400" dirty="0">
                <a:effectLst/>
              </a:rPr>
              <a:t>Declarada patrimonio de la Humanidad por la UNESCO en </a:t>
            </a:r>
            <a:r>
              <a:rPr lang="es-ES" sz="2400" dirty="0" smtClean="0">
                <a:effectLst/>
              </a:rPr>
              <a:t>1985:</a:t>
            </a:r>
          </a:p>
          <a:p>
            <a:pPr lvl="1"/>
            <a:r>
              <a:rPr lang="es-ES" sz="2000" dirty="0">
                <a:effectLst/>
                <a:hlinkClick r:id="rId2" action="ppaction://hlinksldjump"/>
              </a:rPr>
              <a:t>Catedral Nueva</a:t>
            </a:r>
            <a:endParaRPr lang="es-ES" dirty="0">
              <a:effectLst/>
            </a:endParaRPr>
          </a:p>
          <a:p>
            <a:pPr lvl="1"/>
            <a:r>
              <a:rPr lang="es-ES" sz="2000" dirty="0">
                <a:effectLst/>
              </a:rPr>
              <a:t>Plaza Mayor</a:t>
            </a:r>
            <a:endParaRPr lang="es-ES" dirty="0">
              <a:effectLst/>
            </a:endParaRPr>
          </a:p>
          <a:p>
            <a:pPr lvl="1"/>
            <a:r>
              <a:rPr lang="es-ES" sz="2000" dirty="0">
                <a:effectLst/>
              </a:rPr>
              <a:t>Universidad de Salamanca</a:t>
            </a:r>
            <a:endParaRPr lang="es-ES" dirty="0">
              <a:effectLst/>
            </a:endParaRPr>
          </a:p>
          <a:p>
            <a:pPr lvl="1"/>
            <a:r>
              <a:rPr lang="es-ES" sz="2000" dirty="0">
                <a:effectLst/>
                <a:hlinkClick r:id="rId3" action="ppaction://hlinksldjump"/>
              </a:rPr>
              <a:t>Colegio de San Ambrosio</a:t>
            </a:r>
            <a:endParaRPr lang="es-ES" dirty="0">
              <a:effectLst/>
            </a:endParaRPr>
          </a:p>
          <a:p>
            <a:pPr lvl="1"/>
            <a:r>
              <a:rPr lang="es-ES" sz="2000" dirty="0">
                <a:effectLst/>
              </a:rPr>
              <a:t>Colegio Mayor de Fonseca</a:t>
            </a:r>
            <a:endParaRPr lang="es-ES" dirty="0">
              <a:effectLst/>
            </a:endParaRPr>
          </a:p>
          <a:p>
            <a:pPr lvl="1"/>
            <a:endParaRPr lang="es-ES" dirty="0"/>
          </a:p>
        </p:txBody>
      </p:sp>
    </p:spTree>
    <p:extLst>
      <p:ext uri="{BB962C8B-B14F-4D97-AF65-F5344CB8AC3E}">
        <p14:creationId xmlns:p14="http://schemas.microsoft.com/office/powerpoint/2010/main" val="3448731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effectLst/>
              </a:rPr>
              <a:t>Catedral </a:t>
            </a:r>
            <a:r>
              <a:rPr lang="es-ES" dirty="0" smtClean="0">
                <a:effectLst/>
              </a:rPr>
              <a:t>Nueva</a:t>
            </a:r>
            <a:endParaRPr lang="es-ES" dirty="0"/>
          </a:p>
        </p:txBody>
      </p:sp>
      <p:sp>
        <p:nvSpPr>
          <p:cNvPr id="3" name="Marcador de contenido 2"/>
          <p:cNvSpPr>
            <a:spLocks noGrp="1"/>
          </p:cNvSpPr>
          <p:nvPr>
            <p:ph idx="1"/>
          </p:nvPr>
        </p:nvSpPr>
        <p:spPr/>
        <p:txBody>
          <a:bodyPr/>
          <a:lstStyle/>
          <a:p>
            <a:r>
              <a:rPr lang="es-ES" dirty="0">
                <a:effectLst/>
              </a:rPr>
              <a:t>Iniciada en el siglo XVI en estilo gótico y concluida en el siglo XVIII en su interior se armonizan elementos góticos, renacentistas y barrocos.</a:t>
            </a:r>
          </a:p>
          <a:p>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0675" y="3710517"/>
            <a:ext cx="2540000" cy="1435100"/>
          </a:xfrm>
          <a:prstGeom prst="rect">
            <a:avLst/>
          </a:prstGeom>
        </p:spPr>
      </p:pic>
    </p:spTree>
    <p:extLst>
      <p:ext uri="{BB962C8B-B14F-4D97-AF65-F5344CB8AC3E}">
        <p14:creationId xmlns:p14="http://schemas.microsoft.com/office/powerpoint/2010/main" val="1665030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effectLst/>
              </a:rPr>
              <a:t>Colegio de San Ambrosio</a:t>
            </a:r>
            <a:endParaRPr lang="es-ES" dirty="0"/>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0" y="2324193"/>
            <a:ext cx="2145770" cy="2864603"/>
          </a:xfrm>
        </p:spPr>
      </p:pic>
    </p:spTree>
    <p:extLst>
      <p:ext uri="{BB962C8B-B14F-4D97-AF65-F5344CB8AC3E}">
        <p14:creationId xmlns:p14="http://schemas.microsoft.com/office/powerpoint/2010/main" val="40723945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TM04033921[[fn=Damasco]]</Template>
  <TotalTime>33</TotalTime>
  <Words>265</Words>
  <Application>Microsoft Office PowerPoint</Application>
  <PresentationFormat>Panorámica</PresentationFormat>
  <Paragraphs>18</Paragraphs>
  <Slides>5</Slides>
  <Notes>1</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Bookman Old Style</vt:lpstr>
      <vt:lpstr>Calibri</vt:lpstr>
      <vt:lpstr>Rockwell</vt:lpstr>
      <vt:lpstr>Damask</vt:lpstr>
      <vt:lpstr>SALAMANCA</vt:lpstr>
      <vt:lpstr>Salamanca, la ciudad universitaria</vt:lpstr>
      <vt:lpstr>Monumentos y lugares de interés</vt:lpstr>
      <vt:lpstr>Catedral Nueva</vt:lpstr>
      <vt:lpstr>Colegio de San Ambrosio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SALAMANCA</dc:title>
  <dc:creator>Aula Mentor Zamora</dc:creator>
  <cp:lastModifiedBy>Aula Mentor Zamora</cp:lastModifiedBy>
  <cp:revision>4</cp:revision>
  <dcterms:created xsi:type="dcterms:W3CDTF">2018-03-05T08:52:22Z</dcterms:created>
  <dcterms:modified xsi:type="dcterms:W3CDTF">2018-03-05T09:25:54Z</dcterms:modified>
</cp:coreProperties>
</file>